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687"/>
  </p:normalViewPr>
  <p:slideViewPr>
    <p:cSldViewPr snapToGrid="0" snapToObjects="1">
      <p:cViewPr>
        <p:scale>
          <a:sx n="120" d="100"/>
          <a:sy n="120" d="100"/>
        </p:scale>
        <p:origin x="189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881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723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616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97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5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1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924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099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41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442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07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1/15/21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85261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63219-123B-8749-A70B-32405F2E5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75250" y="3048988"/>
            <a:ext cx="6158570" cy="1345482"/>
          </a:xfrm>
        </p:spPr>
        <p:txBody>
          <a:bodyPr>
            <a:normAutofit/>
          </a:bodyPr>
          <a:lstStyle/>
          <a:p>
            <a:r>
              <a:rPr lang="en-US" dirty="0"/>
              <a:t>Housing in Ames: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A82C2E-4081-A644-8BEE-87F8240F38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912" y="4004368"/>
            <a:ext cx="7882025" cy="116021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Predicting housing sales prices </a:t>
            </a:r>
          </a:p>
          <a:p>
            <a:r>
              <a:rPr lang="en-US" sz="2800" dirty="0"/>
              <a:t>through linear modelling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F45C3-9A0B-F44C-8576-2C1EB2C470C9}"/>
              </a:ext>
            </a:extLst>
          </p:cNvPr>
          <p:cNvSpPr/>
          <p:nvPr/>
        </p:nvSpPr>
        <p:spPr>
          <a:xfrm>
            <a:off x="6785148" y="6320044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Mathea</a:t>
            </a:r>
            <a:r>
              <a:rPr lang="en-US" dirty="0"/>
              <a:t> Stevens</a:t>
            </a:r>
          </a:p>
        </p:txBody>
      </p:sp>
    </p:spTree>
    <p:extLst>
      <p:ext uri="{BB962C8B-B14F-4D97-AF65-F5344CB8AC3E}">
        <p14:creationId xmlns:p14="http://schemas.microsoft.com/office/powerpoint/2010/main" val="561508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4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6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8" name="Rectangle 28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56274-D363-FC43-896C-A283E16E0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553" y="541904"/>
            <a:ext cx="8006760" cy="772171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000" dirty="0">
                <a:solidFill>
                  <a:schemeClr val="tx2"/>
                </a:solidFill>
              </a:rPr>
              <a:t>What does all this mean…</a:t>
            </a:r>
          </a:p>
        </p:txBody>
      </p:sp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0F322-2DAB-4041-A383-2DB408838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9734" y="1855979"/>
            <a:ext cx="8006760" cy="350223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 model will predict, based off of 28 various features of a house, it’s sale price within an 87 - 90% accuracy rate.</a:t>
            </a:r>
          </a:p>
          <a:p>
            <a:r>
              <a:rPr lang="en-US" dirty="0">
                <a:solidFill>
                  <a:schemeClr val="tx2"/>
                </a:solidFill>
              </a:rPr>
              <a:t>Negotiation room versus quantitative measurements</a:t>
            </a:r>
          </a:p>
          <a:p>
            <a:r>
              <a:rPr lang="en-US" dirty="0">
                <a:solidFill>
                  <a:schemeClr val="tx2"/>
                </a:solidFill>
              </a:rPr>
              <a:t>Low variance allowing for generalization across municipalities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0853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B01C-35D6-B344-AE21-3E5F67E65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Thank You and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036AF-A7A0-2148-8413-97859525A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44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3E5130-6A0F-464D-AB29-5B936CD0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1" y="808056"/>
            <a:ext cx="8006760" cy="1518934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Problem Statement or </a:t>
            </a:r>
            <a:br>
              <a:rPr lang="en-US" sz="4000" dirty="0">
                <a:solidFill>
                  <a:schemeClr val="tx2"/>
                </a:solidFill>
              </a:rPr>
            </a:br>
            <a:r>
              <a:rPr lang="en-US" sz="4000" dirty="0">
                <a:solidFill>
                  <a:schemeClr val="tx2"/>
                </a:solidFill>
              </a:rPr>
              <a:t>Business Opportunity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230F1-B224-F64B-97B0-2BF373AE8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080" y="2547708"/>
            <a:ext cx="8006760" cy="3502235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Ames Iowa, home to Iowa State University and several Federal Agencies</a:t>
            </a:r>
          </a:p>
          <a:p>
            <a:r>
              <a:rPr lang="en-US" dirty="0">
                <a:solidFill>
                  <a:schemeClr val="tx2"/>
                </a:solidFill>
              </a:rPr>
              <a:t>Stable local economy</a:t>
            </a:r>
          </a:p>
          <a:p>
            <a:r>
              <a:rPr lang="en-US" dirty="0">
                <a:solidFill>
                  <a:schemeClr val="tx2"/>
                </a:solidFill>
              </a:rPr>
              <a:t>Readily available data released by municipality</a:t>
            </a:r>
          </a:p>
          <a:p>
            <a:r>
              <a:rPr lang="en-US" dirty="0">
                <a:solidFill>
                  <a:schemeClr val="tx2"/>
                </a:solidFill>
              </a:rPr>
              <a:t>Leveraging data as a resource to inform future opportunities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BD1EC26-7CFC-1841-A1D7-788B6AE6B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413" y="5473276"/>
            <a:ext cx="3362415" cy="13384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98A67B-FDCB-6848-9991-227261FED4CE}"/>
              </a:ext>
            </a:extLst>
          </p:cNvPr>
          <p:cNvSpPr txBox="1"/>
          <p:nvPr/>
        </p:nvSpPr>
        <p:spPr>
          <a:xfrm>
            <a:off x="9358794" y="6552861"/>
            <a:ext cx="3742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www.cityofames.org</a:t>
            </a:r>
            <a:r>
              <a:rPr lang="en-US" sz="1200" i="1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25287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4746B4-BA1C-4B4D-951F-1E6EB9CBF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603" y="569202"/>
            <a:ext cx="8006760" cy="1518934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>
                <a:solidFill>
                  <a:schemeClr val="tx2"/>
                </a:solidFill>
              </a:rPr>
              <a:t>Methodology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5A19F-6158-EE46-853D-3148CE6A6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216" y="1935678"/>
            <a:ext cx="6932805" cy="389354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2051 data points, capturing everything from municipal zoning to the condition of the fireplaces</a:t>
            </a:r>
          </a:p>
          <a:p>
            <a:r>
              <a:rPr lang="en-US" dirty="0">
                <a:solidFill>
                  <a:schemeClr val="tx2"/>
                </a:solidFill>
              </a:rPr>
              <a:t>Analysis of available features and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Highlighting relationships between features through feature engineering</a:t>
            </a:r>
          </a:p>
          <a:p>
            <a:r>
              <a:rPr lang="en-US" dirty="0">
                <a:solidFill>
                  <a:schemeClr val="tx2"/>
                </a:solidFill>
              </a:rPr>
              <a:t>Model development and testing</a:t>
            </a:r>
          </a:p>
          <a:p>
            <a:r>
              <a:rPr lang="en-US" dirty="0">
                <a:solidFill>
                  <a:schemeClr val="tx2"/>
                </a:solidFill>
              </a:rPr>
              <a:t>Creating future predictions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367109A-56DA-4546-A0D5-5C2D52190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753" y="2044231"/>
            <a:ext cx="2117022" cy="33387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FE0735-64F5-1444-996B-45117015BBC5}"/>
              </a:ext>
            </a:extLst>
          </p:cNvPr>
          <p:cNvSpPr txBox="1"/>
          <p:nvPr/>
        </p:nvSpPr>
        <p:spPr>
          <a:xfrm>
            <a:off x="9255318" y="5558539"/>
            <a:ext cx="20927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/>
              <a:t>Number of missing values in the data set</a:t>
            </a:r>
          </a:p>
        </p:txBody>
      </p:sp>
    </p:spTree>
    <p:extLst>
      <p:ext uri="{BB962C8B-B14F-4D97-AF65-F5344CB8AC3E}">
        <p14:creationId xmlns:p14="http://schemas.microsoft.com/office/powerpoint/2010/main" val="837987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7815-0F90-8E4B-8D46-BA3B46C62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603" y="589810"/>
            <a:ext cx="8006760" cy="67636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400" dirty="0">
                <a:solidFill>
                  <a:schemeClr val="tx2"/>
                </a:solidFill>
              </a:rPr>
              <a:t>Feature Analysis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6F2D45-AA8B-2A4F-BA4E-580C52777871}"/>
              </a:ext>
            </a:extLst>
          </p:cNvPr>
          <p:cNvSpPr txBox="1">
            <a:spLocks/>
          </p:cNvSpPr>
          <p:nvPr/>
        </p:nvSpPr>
        <p:spPr>
          <a:xfrm>
            <a:off x="1480932" y="1761843"/>
            <a:ext cx="4344075" cy="3867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Null data as lack of feature, not truly missing data</a:t>
            </a:r>
          </a:p>
          <a:p>
            <a:r>
              <a:rPr lang="en-US" dirty="0">
                <a:solidFill>
                  <a:schemeClr val="tx2"/>
                </a:solidFill>
              </a:rPr>
              <a:t>Identifying ways to enhance feature interactions</a:t>
            </a:r>
          </a:p>
          <a:p>
            <a:r>
              <a:rPr lang="en-US" dirty="0">
                <a:solidFill>
                  <a:schemeClr val="tx2"/>
                </a:solidFill>
              </a:rPr>
              <a:t>Exploring nominal versus ordinal categorical data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31" name="Content Placeholder 30" descr="Chart, scatter chart&#10;&#10;Description automatically generated">
            <a:extLst>
              <a:ext uri="{FF2B5EF4-FFF2-40B4-BE49-F238E27FC236}">
                <a16:creationId xmlns:a16="http://schemas.microsoft.com/office/drawing/2014/main" id="{172E32F5-23F5-694C-B1D9-C7FFD1153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23373" y="1631579"/>
            <a:ext cx="5650221" cy="3747943"/>
          </a:xfrm>
        </p:spPr>
      </p:pic>
      <p:pic>
        <p:nvPicPr>
          <p:cNvPr id="34" name="Picture 33" descr="Chart, scatter chart&#10;&#10;Description automatically generated">
            <a:extLst>
              <a:ext uri="{FF2B5EF4-FFF2-40B4-BE49-F238E27FC236}">
                <a16:creationId xmlns:a16="http://schemas.microsoft.com/office/drawing/2014/main" id="{24D54A55-6222-664D-B634-970B0077E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613" y="1579673"/>
            <a:ext cx="5767202" cy="3698654"/>
          </a:xfrm>
          <a:prstGeom prst="rect">
            <a:avLst/>
          </a:prstGeom>
        </p:spPr>
      </p:pic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69477B9E-D1AB-0544-84B0-FB4DAF0B8E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839" y="1579672"/>
            <a:ext cx="6091255" cy="39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8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03770-F0AA-034F-B0F6-64DEF90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603" y="645746"/>
            <a:ext cx="8006760" cy="804358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Data Cleaning 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8F86EF-9A48-944B-97DB-C228ED478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4933" y="1586037"/>
            <a:ext cx="5264175" cy="4114119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35AC103-117D-B043-8526-50EB7E09F292}"/>
              </a:ext>
            </a:extLst>
          </p:cNvPr>
          <p:cNvSpPr txBox="1">
            <a:spLocks/>
          </p:cNvSpPr>
          <p:nvPr/>
        </p:nvSpPr>
        <p:spPr>
          <a:xfrm>
            <a:off x="1926216" y="1935678"/>
            <a:ext cx="4379581" cy="38935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2"/>
                </a:solidFill>
              </a:rPr>
              <a:t>Zoning classification consideration</a:t>
            </a:r>
          </a:p>
          <a:p>
            <a:r>
              <a:rPr lang="en-US" dirty="0">
                <a:solidFill>
                  <a:schemeClr val="tx2"/>
                </a:solidFill>
              </a:rPr>
              <a:t>Removing Land Slope and Utilities</a:t>
            </a:r>
          </a:p>
          <a:p>
            <a:r>
              <a:rPr lang="en-US" dirty="0">
                <a:solidFill>
                  <a:schemeClr val="tx2"/>
                </a:solidFill>
              </a:rPr>
              <a:t>Removing outliers in square ft and lot size</a:t>
            </a:r>
          </a:p>
          <a:p>
            <a:r>
              <a:rPr lang="en-US" dirty="0">
                <a:solidFill>
                  <a:schemeClr val="tx2"/>
                </a:solidFill>
              </a:rPr>
              <a:t>Normalizing Sales Prices 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6618713-9EDC-E24E-9258-53E0F4CF9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6"/>
          <a:stretch/>
        </p:blipFill>
        <p:spPr>
          <a:xfrm>
            <a:off x="6124235" y="886908"/>
            <a:ext cx="5244506" cy="5050754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7FD00B1A-01A3-3248-B95A-D0A62131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858" y="1028775"/>
            <a:ext cx="5122323" cy="505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3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082B81-1F21-EC4B-B7C0-B1317FE5C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1" y="808056"/>
            <a:ext cx="8006760" cy="1518934"/>
          </a:xfrm>
        </p:spPr>
        <p:txBody>
          <a:bodyPr anchor="t">
            <a:normAutofit/>
          </a:bodyPr>
          <a:lstStyle/>
          <a:p>
            <a:pPr algn="l"/>
            <a:endParaRPr lang="en-US" sz="500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AD520-6628-204B-9751-9C9A3BFC4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080" y="2547708"/>
            <a:ext cx="8006760" cy="3502235"/>
          </a:xfrm>
        </p:spPr>
        <p:txBody>
          <a:bodyPr anchor="ctr">
            <a:normAutofit/>
          </a:bodyPr>
          <a:lstStyle/>
          <a:p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7B684604-D037-C548-B081-8D372B6C6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761" y="643318"/>
            <a:ext cx="10844412" cy="543789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5760E06-3F00-E04B-9026-1283ED986E1B}"/>
              </a:ext>
            </a:extLst>
          </p:cNvPr>
          <p:cNvSpPr/>
          <p:nvPr/>
        </p:nvSpPr>
        <p:spPr>
          <a:xfrm>
            <a:off x="5462650" y="3859438"/>
            <a:ext cx="961902" cy="92631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E1EAFA-8684-4645-A640-D9E685157C0F}"/>
              </a:ext>
            </a:extLst>
          </p:cNvPr>
          <p:cNvSpPr/>
          <p:nvPr/>
        </p:nvSpPr>
        <p:spPr>
          <a:xfrm>
            <a:off x="9941920" y="2970308"/>
            <a:ext cx="543923" cy="54329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F0CF87-6B12-5F4E-B82F-16AEEDF90D69}"/>
              </a:ext>
            </a:extLst>
          </p:cNvPr>
          <p:cNvSpPr/>
          <p:nvPr/>
        </p:nvSpPr>
        <p:spPr>
          <a:xfrm>
            <a:off x="11067590" y="3157352"/>
            <a:ext cx="543923" cy="54329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75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874ED-1B8B-FD44-AE8A-BF3D9F93D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1553" y="670235"/>
            <a:ext cx="8006760" cy="640734"/>
          </a:xfrm>
        </p:spPr>
        <p:txBody>
          <a:bodyPr anchor="t">
            <a:normAutofit/>
          </a:bodyPr>
          <a:lstStyle/>
          <a:p>
            <a:pPr algn="l"/>
            <a:r>
              <a:rPr lang="en-US" sz="3600" dirty="0">
                <a:solidFill>
                  <a:schemeClr val="tx2"/>
                </a:solidFill>
              </a:rPr>
              <a:t>Feature Engineering and Selection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5877A-E1C9-684A-BD04-D92D38358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5590" y="1310968"/>
            <a:ext cx="5623260" cy="356582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One – hot encoding for ordinal categories, and ‘dummied’ the nominal categories</a:t>
            </a:r>
          </a:p>
          <a:p>
            <a:r>
              <a:rPr lang="en-US" dirty="0">
                <a:solidFill>
                  <a:schemeClr val="tx2"/>
                </a:solidFill>
              </a:rPr>
              <a:t>Created several feature interactions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82808EC-21A1-BC4C-96F8-1D32B406A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830" y="4031430"/>
            <a:ext cx="4603596" cy="176762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5597F656-CEEF-294E-B3F8-1503B5DBF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284" y="1790580"/>
            <a:ext cx="4603596" cy="2247347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E1FA535A-EB63-8640-AEAB-1A05F81CD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984" y="1492107"/>
            <a:ext cx="4708195" cy="48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894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200274-4C5B-5B40-9714-7B7500019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4105" y="627015"/>
            <a:ext cx="8656013" cy="999479"/>
          </a:xfrm>
        </p:spPr>
        <p:txBody>
          <a:bodyPr anchor="t"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sz="3200" dirty="0">
                <a:solidFill>
                  <a:schemeClr val="tx2"/>
                </a:solidFill>
              </a:rPr>
              <a:t>Model Development, Selection and Scoring: </a:t>
            </a:r>
            <a:br>
              <a:rPr lang="en-US" sz="3200" dirty="0">
                <a:solidFill>
                  <a:schemeClr val="tx2"/>
                </a:solidFill>
              </a:rPr>
            </a:br>
            <a:r>
              <a:rPr lang="en-US" sz="3200" i="1" dirty="0">
                <a:solidFill>
                  <a:schemeClr val="tx2"/>
                </a:solidFill>
              </a:rPr>
              <a:t>An Iterative Process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3C5BDA9-7F6D-F749-89E9-D663CEB2A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6957" y="1941320"/>
            <a:ext cx="5634787" cy="4491378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75645B-9CE3-3F42-9C94-763F055B1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1744" y="2091366"/>
            <a:ext cx="4241800" cy="29591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19F1A3D-4F09-CB4C-9CBC-171E347C5479}"/>
              </a:ext>
            </a:extLst>
          </p:cNvPr>
          <p:cNvSpPr/>
          <p:nvPr/>
        </p:nvSpPr>
        <p:spPr>
          <a:xfrm>
            <a:off x="1388045" y="2989245"/>
            <a:ext cx="3692598" cy="35619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BB9D131-9682-944A-870F-CE1BF1C7B2E2}"/>
              </a:ext>
            </a:extLst>
          </p:cNvPr>
          <p:cNvSpPr/>
          <p:nvPr/>
        </p:nvSpPr>
        <p:spPr>
          <a:xfrm>
            <a:off x="1313639" y="4008913"/>
            <a:ext cx="3692598" cy="35619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85A672D-0399-6C47-9726-9623F6150248}"/>
              </a:ext>
            </a:extLst>
          </p:cNvPr>
          <p:cNvSpPr/>
          <p:nvPr/>
        </p:nvSpPr>
        <p:spPr>
          <a:xfrm>
            <a:off x="1238775" y="5829455"/>
            <a:ext cx="3692598" cy="35619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EC6AEA-DAA4-8441-867A-103BAC1D8322}"/>
              </a:ext>
            </a:extLst>
          </p:cNvPr>
          <p:cNvSpPr/>
          <p:nvPr/>
        </p:nvSpPr>
        <p:spPr>
          <a:xfrm>
            <a:off x="6910178" y="2980987"/>
            <a:ext cx="2307073" cy="35619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B956E6-39F3-8347-8B4E-F8AADDDD3C92}"/>
              </a:ext>
            </a:extLst>
          </p:cNvPr>
          <p:cNvSpPr/>
          <p:nvPr/>
        </p:nvSpPr>
        <p:spPr>
          <a:xfrm>
            <a:off x="6967399" y="3824503"/>
            <a:ext cx="2307073" cy="35619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8EBB16-8998-0741-9EA1-F3B31ACC29D2}"/>
              </a:ext>
            </a:extLst>
          </p:cNvPr>
          <p:cNvSpPr/>
          <p:nvPr/>
        </p:nvSpPr>
        <p:spPr>
          <a:xfrm>
            <a:off x="6967399" y="4668020"/>
            <a:ext cx="2307073" cy="356191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0F4674F0-672C-0543-AA23-33A7092F4C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537" y="2009145"/>
            <a:ext cx="10609386" cy="43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52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B78B2-689F-BA42-B98A-916E9EADC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68187"/>
            <a:ext cx="2672793" cy="712400"/>
          </a:xfrm>
        </p:spPr>
        <p:txBody>
          <a:bodyPr anchor="t">
            <a:normAutofit/>
          </a:bodyPr>
          <a:lstStyle/>
          <a:p>
            <a:pPr algn="l"/>
            <a:r>
              <a:rPr lang="en-US" sz="4000" dirty="0">
                <a:solidFill>
                  <a:schemeClr val="tx2"/>
                </a:solidFill>
              </a:rPr>
              <a:t>Results</a:t>
            </a: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46" name="Right Triangle 45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Content Placeholder 10" descr="Text&#10;&#10;Description automatically generated">
            <a:extLst>
              <a:ext uri="{FF2B5EF4-FFF2-40B4-BE49-F238E27FC236}">
                <a16:creationId xmlns:a16="http://schemas.microsoft.com/office/drawing/2014/main" id="{3689EBB2-BC49-CE48-BD6D-AC79DFC0C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0314" y="1823424"/>
            <a:ext cx="6715100" cy="2198959"/>
          </a:xfrm>
        </p:spPr>
      </p:pic>
      <p:pic>
        <p:nvPicPr>
          <p:cNvPr id="22" name="Picture 2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110FE7-9E26-8C41-BAF9-E45E36D5B5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791" y="4232731"/>
            <a:ext cx="2675944" cy="1920637"/>
          </a:xfrm>
          <a:prstGeom prst="rect">
            <a:avLst/>
          </a:prstGeom>
        </p:spPr>
      </p:pic>
      <p:pic>
        <p:nvPicPr>
          <p:cNvPr id="24" name="Picture 23" descr="Table&#10;&#10;Description automatically generated with low confidence">
            <a:extLst>
              <a:ext uri="{FF2B5EF4-FFF2-40B4-BE49-F238E27FC236}">
                <a16:creationId xmlns:a16="http://schemas.microsoft.com/office/drawing/2014/main" id="{9C5C6981-3238-1245-BCA4-431BF99C514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2" r="5736"/>
          <a:stretch/>
        </p:blipFill>
        <p:spPr>
          <a:xfrm>
            <a:off x="4335244" y="4164508"/>
            <a:ext cx="3519377" cy="2057081"/>
          </a:xfrm>
          <a:prstGeom prst="rect">
            <a:avLst/>
          </a:prstGeom>
        </p:spPr>
      </p:pic>
      <p:pic>
        <p:nvPicPr>
          <p:cNvPr id="28" name="Picture 27" descr="Table&#10;&#10;Description automatically generated">
            <a:extLst>
              <a:ext uri="{FF2B5EF4-FFF2-40B4-BE49-F238E27FC236}">
                <a16:creationId xmlns:a16="http://schemas.microsoft.com/office/drawing/2014/main" id="{F0D02535-E034-E14A-B1A6-D532A8779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3136" y="568187"/>
            <a:ext cx="2928204" cy="60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69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{7EF0FBC7-2868-F441-A033-34C77F5811A3}tf16401378</Template>
  <TotalTime>229</TotalTime>
  <Words>232</Words>
  <Application>Microsoft Macintosh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MS Shell Dlg 2</vt:lpstr>
      <vt:lpstr>Wingdings</vt:lpstr>
      <vt:lpstr>Wingdings 3</vt:lpstr>
      <vt:lpstr>Madison</vt:lpstr>
      <vt:lpstr>Housing in Ames:</vt:lpstr>
      <vt:lpstr>Problem Statement or  Business Opportunity</vt:lpstr>
      <vt:lpstr>Methodology</vt:lpstr>
      <vt:lpstr>Feature Analysis</vt:lpstr>
      <vt:lpstr>Data Cleaning </vt:lpstr>
      <vt:lpstr>PowerPoint Presentation</vt:lpstr>
      <vt:lpstr>Feature Engineering and Selection</vt:lpstr>
      <vt:lpstr>Model Development, Selection and Scoring:  An Iterative Process</vt:lpstr>
      <vt:lpstr>Results</vt:lpstr>
      <vt:lpstr>What does all this mean…</vt:lpstr>
      <vt:lpstr>Thank You and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Housing in Ames:</dc:title>
  <dc:creator>Mathea Stevens</dc:creator>
  <cp:lastModifiedBy>Mathea Stevens</cp:lastModifiedBy>
  <cp:revision>15</cp:revision>
  <dcterms:created xsi:type="dcterms:W3CDTF">2021-01-15T12:26:40Z</dcterms:created>
  <dcterms:modified xsi:type="dcterms:W3CDTF">2021-01-15T16:15:53Z</dcterms:modified>
</cp:coreProperties>
</file>